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303" r:id="rId4"/>
    <p:sldId id="258" r:id="rId5"/>
    <p:sldId id="304" r:id="rId6"/>
    <p:sldId id="320" r:id="rId7"/>
    <p:sldId id="318" r:id="rId8"/>
    <p:sldId id="319" r:id="rId9"/>
    <p:sldId id="321" r:id="rId10"/>
    <p:sldId id="322" r:id="rId11"/>
    <p:sldId id="323" r:id="rId12"/>
    <p:sldId id="324" r:id="rId13"/>
    <p:sldId id="259" r:id="rId14"/>
    <p:sldId id="332" r:id="rId15"/>
    <p:sldId id="311" r:id="rId16"/>
    <p:sldId id="310" r:id="rId17"/>
    <p:sldId id="312" r:id="rId18"/>
    <p:sldId id="333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55D"/>
    <a:srgbClr val="AF76B0"/>
    <a:srgbClr val="4459A8"/>
    <a:srgbClr val="FCC283"/>
    <a:srgbClr val="EB8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12" y="108"/>
      </p:cViewPr>
      <p:guideLst>
        <p:guide orient="horz" pos="21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BDB37-1AAF-4BE5-B64C-845493D56084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46F00-81CA-414C-9CCC-EF91698891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42CA5-9A04-49DE-BC39-E9B7B797EB0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42CA5-9A04-49DE-BC39-E9B7B797EB0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42CA5-9A04-49DE-BC39-E9B7B797EB0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42CA5-9A04-49DE-BC39-E9B7B797EB0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42CA5-9A04-49DE-BC39-E9B7B797EB0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42CA5-9A04-49DE-BC39-E9B7B797EB0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42CA5-9A04-49DE-BC39-E9B7B797EB0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42CA5-9A04-49DE-BC39-E9B7B797EB0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6134100" y="1854200"/>
            <a:ext cx="4425950" cy="27940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712796" y="3569469"/>
            <a:ext cx="775136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www.2ppt.com/ziti/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BB6DF-9E5C-4DE0-BA79-ED2A3450241C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3.xml"/><Relationship Id="rId16" Type="http://schemas.openxmlformats.org/officeDocument/2006/relationships/image" Target="../media/image5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8.xml"/><Relationship Id="rId7" Type="http://schemas.openxmlformats.org/officeDocument/2006/relationships/image" Target="../media/image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tags" Target="../tags/tag21.xml"/><Relationship Id="rId7" Type="http://schemas.openxmlformats.org/officeDocument/2006/relationships/notesSlide" Target="../notesSlides/notesSlide18.xml"/><Relationship Id="rId12" Type="http://schemas.openxmlformats.org/officeDocument/2006/relationships/image" Target="../media/image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.png"/><Relationship Id="rId5" Type="http://schemas.openxmlformats.org/officeDocument/2006/relationships/tags" Target="../tags/tag23.xml"/><Relationship Id="rId10" Type="http://schemas.openxmlformats.org/officeDocument/2006/relationships/image" Target="../media/image3.png"/><Relationship Id="rId4" Type="http://schemas.openxmlformats.org/officeDocument/2006/relationships/tags" Target="../tags/tag22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3.xml"/><Relationship Id="rId7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_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screen"/>
          <a:srcRect l="12861" r="12861"/>
          <a:stretch>
            <a:fillRect/>
          </a:stretch>
        </p:blipFill>
        <p:spPr>
          <a:xfrm>
            <a:off x="2268956" y="0"/>
            <a:ext cx="7654088" cy="6858000"/>
          </a:xfrm>
          <a:custGeom>
            <a:avLst/>
            <a:gdLst>
              <a:gd name="connsiteX0" fmla="*/ 1749684 w 7654088"/>
              <a:gd name="connsiteY0" fmla="*/ 0 h 6858000"/>
              <a:gd name="connsiteX1" fmla="*/ 5904404 w 7654088"/>
              <a:gd name="connsiteY1" fmla="*/ 0 h 6858000"/>
              <a:gd name="connsiteX2" fmla="*/ 5966781 w 7654088"/>
              <a:gd name="connsiteY2" fmla="*/ 39989 h 6858000"/>
              <a:gd name="connsiteX3" fmla="*/ 7654088 w 7654088"/>
              <a:gd name="connsiteY3" fmla="*/ 3213434 h 6858000"/>
              <a:gd name="connsiteX4" fmla="*/ 5142910 w 7654088"/>
              <a:gd name="connsiteY4" fmla="*/ 6808254 h 6858000"/>
              <a:gd name="connsiteX5" fmla="*/ 4995890 w 7654088"/>
              <a:gd name="connsiteY5" fmla="*/ 6858000 h 6858000"/>
              <a:gd name="connsiteX6" fmla="*/ 2658198 w 7654088"/>
              <a:gd name="connsiteY6" fmla="*/ 6858000 h 6858000"/>
              <a:gd name="connsiteX7" fmla="*/ 2511178 w 7654088"/>
              <a:gd name="connsiteY7" fmla="*/ 6808254 h 6858000"/>
              <a:gd name="connsiteX8" fmla="*/ 0 w 7654088"/>
              <a:gd name="connsiteY8" fmla="*/ 3213434 h 6858000"/>
              <a:gd name="connsiteX9" fmla="*/ 1687308 w 7654088"/>
              <a:gd name="connsiteY9" fmla="*/ 399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54088" h="6858000">
                <a:moveTo>
                  <a:pt x="1749684" y="0"/>
                </a:moveTo>
                <a:lnTo>
                  <a:pt x="5904404" y="0"/>
                </a:lnTo>
                <a:lnTo>
                  <a:pt x="5966781" y="39989"/>
                </a:lnTo>
                <a:cubicBezTo>
                  <a:pt x="6984781" y="727737"/>
                  <a:pt x="7654088" y="1892423"/>
                  <a:pt x="7654088" y="3213434"/>
                </a:cubicBezTo>
                <a:cubicBezTo>
                  <a:pt x="7654088" y="4864698"/>
                  <a:pt x="6608296" y="6271705"/>
                  <a:pt x="5142910" y="6808254"/>
                </a:cubicBezTo>
                <a:lnTo>
                  <a:pt x="4995890" y="6858000"/>
                </a:lnTo>
                <a:lnTo>
                  <a:pt x="2658198" y="6858000"/>
                </a:lnTo>
                <a:lnTo>
                  <a:pt x="2511178" y="6808254"/>
                </a:lnTo>
                <a:cubicBezTo>
                  <a:pt x="1045793" y="6271705"/>
                  <a:pt x="0" y="4864698"/>
                  <a:pt x="0" y="3213434"/>
                </a:cubicBezTo>
                <a:cubicBezTo>
                  <a:pt x="0" y="1892423"/>
                  <a:pt x="669307" y="727737"/>
                  <a:pt x="1687308" y="39989"/>
                </a:cubicBezTo>
                <a:close/>
              </a:path>
            </a:pathLst>
          </a:custGeom>
        </p:spPr>
      </p:pic>
      <p:pic>
        <p:nvPicPr>
          <p:cNvPr id="8" name="PA_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9" name="PA_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21" name="PA_椭圆 20"/>
          <p:cNvSpPr/>
          <p:nvPr>
            <p:custDataLst>
              <p:tags r:id="rId4"/>
            </p:custDataLst>
          </p:nvPr>
        </p:nvSpPr>
        <p:spPr>
          <a:xfrm>
            <a:off x="3755858" y="1132971"/>
            <a:ext cx="4680284" cy="4680284"/>
          </a:xfrm>
          <a:prstGeom prst="ellipse">
            <a:avLst/>
          </a:prstGeom>
          <a:solidFill>
            <a:srgbClr val="37355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PA_库_文本框 22"/>
          <p:cNvSpPr txBox="1"/>
          <p:nvPr>
            <p:custDataLst>
              <p:tags r:id="rId5"/>
            </p:custDataLst>
          </p:nvPr>
        </p:nvSpPr>
        <p:spPr>
          <a:xfrm>
            <a:off x="3494776" y="3015838"/>
            <a:ext cx="5571461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Fleet Encounter</a:t>
            </a: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cs typeface="+mn-ea"/>
                <a:sym typeface="+mn-lt"/>
              </a:rPr>
              <a:t>中期报告</a:t>
            </a:r>
          </a:p>
        </p:txBody>
      </p:sp>
      <p:pic>
        <p:nvPicPr>
          <p:cNvPr id="27" name="PA_库_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screen"/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29" name="PA_库_图片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screen"/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0" name="PA_库_图片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screen"/>
          <a:stretch>
            <a:fillRect/>
          </a:stretch>
        </p:blipFill>
        <p:spPr>
          <a:xfrm>
            <a:off x="10851462" y="759124"/>
            <a:ext cx="678818" cy="358503"/>
          </a:xfrm>
          <a:prstGeom prst="rect">
            <a:avLst/>
          </a:prstGeom>
        </p:spPr>
      </p:pic>
      <p:pic>
        <p:nvPicPr>
          <p:cNvPr id="32" name="PA_库_图片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8339859" y="1259561"/>
            <a:ext cx="1872768" cy="954352"/>
          </a:xfrm>
          <a:prstGeom prst="rect">
            <a:avLst/>
          </a:prstGeom>
        </p:spPr>
      </p:pic>
      <p:pic>
        <p:nvPicPr>
          <p:cNvPr id="3" name="图片 2" descr="图标&#10;&#10;描述已自动生成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18" y="1193505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道具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5" y="1690688"/>
            <a:ext cx="552450" cy="83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90688"/>
            <a:ext cx="571500" cy="1019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075" y="1462169"/>
            <a:ext cx="736508" cy="12952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5416" y="3244334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拾取后发射</a:t>
            </a:r>
            <a:r>
              <a:rPr lang="en-US" altLang="zh-CN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DoubleBullet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，持续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95753" y="32443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拾取后核弹数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+1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579169" y="324433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拾取后发射</a:t>
            </a:r>
            <a:r>
              <a:rPr lang="en-US" altLang="zh-CN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SelfBullet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，持续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子弹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95" y="2015338"/>
            <a:ext cx="85725" cy="200025"/>
          </a:xfrm>
        </p:spPr>
      </p:pic>
      <p:sp>
        <p:nvSpPr>
          <p:cNvPr id="6" name="文本框 5"/>
          <p:cNvSpPr txBox="1"/>
          <p:nvPr/>
        </p:nvSpPr>
        <p:spPr>
          <a:xfrm>
            <a:off x="2078181" y="1940325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名称：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Bullet		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伤害：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		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移速：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1.5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屏幕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/s</a:t>
            </a: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射速：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0.15s/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伤害次数：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9" y="2940063"/>
            <a:ext cx="85725" cy="200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77" y="2940062"/>
            <a:ext cx="85725" cy="2000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78181" y="2779667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名称：</a:t>
            </a:r>
            <a:r>
              <a:rPr lang="en-US" altLang="zh-CN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DoubleBullet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伤害：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		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移速：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1.5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屏幕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/s</a:t>
            </a: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射速：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0.15s/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伤害次数：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83" y="3717912"/>
            <a:ext cx="971550" cy="12001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78181" y="3948655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名称：</a:t>
            </a:r>
            <a:r>
              <a:rPr lang="en-US" altLang="zh-CN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SelfBullet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伤害：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		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移速：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屏幕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/s</a:t>
            </a: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射速：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0.5s/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伤害次数：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	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（动画、音效与英雄机一致）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94799" y="5117643"/>
            <a:ext cx="8802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</a:t>
            </a:r>
            <a:r>
              <a:rPr lang="en-US" altLang="zh-CN" sz="2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SelfBullet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可对敌方英雄机造成伤害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继承自</a:t>
            </a:r>
            <a:r>
              <a:rPr lang="en-US" altLang="zh-CN" sz="2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LivingEntity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并使用碰撞伤害接口，便于实现</a:t>
            </a:r>
            <a:r>
              <a:rPr lang="en-US" altLang="zh-CN" sz="2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SelfBullet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10125" y="4381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演示视频</a:t>
            </a:r>
          </a:p>
        </p:txBody>
      </p:sp>
      <p:pic>
        <p:nvPicPr>
          <p:cNvPr id="5" name="5月11日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3130" y="582295"/>
            <a:ext cx="9665970" cy="594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531007" y="952187"/>
            <a:ext cx="3971170" cy="2025150"/>
          </a:xfrm>
          <a:prstGeom prst="rect">
            <a:avLst/>
          </a:prstGeom>
        </p:spPr>
      </p:pic>
      <p:pic>
        <p:nvPicPr>
          <p:cNvPr id="12" name="PA_库_图片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screen"/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13" name="PA_库_图片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screen"/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3519783" y="775554"/>
            <a:ext cx="5124254" cy="5124254"/>
          </a:xfrm>
          <a:prstGeom prst="rect">
            <a:avLst/>
          </a:prstGeom>
        </p:spPr>
      </p:pic>
      <p:sp>
        <p:nvSpPr>
          <p:cNvPr id="6" name="PA_库_文本框 22"/>
          <p:cNvSpPr txBox="1"/>
          <p:nvPr>
            <p:custDataLst>
              <p:tags r:id="rId3"/>
            </p:custDataLst>
          </p:nvPr>
        </p:nvSpPr>
        <p:spPr>
          <a:xfrm>
            <a:off x="3792365" y="2508994"/>
            <a:ext cx="4579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服务端、客户端实现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700990" y="44105"/>
            <a:ext cx="6800049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589620" y="2093922"/>
            <a:ext cx="2394857" cy="307777"/>
            <a:chOff x="5016732" y="2395171"/>
            <a:chExt cx="2394857" cy="307777"/>
          </a:xfrm>
        </p:grpSpPr>
        <p:sp>
          <p:nvSpPr>
            <p:cNvPr id="63" name="矩形: 圆角 62"/>
            <p:cNvSpPr/>
            <p:nvPr/>
          </p:nvSpPr>
          <p:spPr>
            <a:xfrm>
              <a:off x="5016732" y="2412316"/>
              <a:ext cx="2394857" cy="29063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3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583217" y="2395171"/>
              <a:ext cx="1261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碰撞信息</a:t>
              </a:r>
              <a:endParaRPr lang="zh-CN" altLang="en-US" sz="1400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575342" y="735248"/>
            <a:ext cx="233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gradFill>
                  <a:gsLst>
                    <a:gs pos="100000">
                      <a:schemeClr val="accent2"/>
                    </a:gs>
                    <a:gs pos="0">
                      <a:schemeClr val="accent3"/>
                    </a:gs>
                  </a:gsLst>
                  <a:lin ang="3000000" scaled="0"/>
                </a:gradFill>
                <a:cs typeface="+mn-ea"/>
                <a:sym typeface="+mn-lt"/>
              </a:rPr>
              <a:t>碰撞交互过程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-1774112" y="-2709912"/>
            <a:ext cx="5124254" cy="512425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271566" y="4877619"/>
            <a:ext cx="2688394" cy="268839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774806" y="2492945"/>
            <a:ext cx="2394857" cy="307777"/>
            <a:chOff x="1498547" y="5033351"/>
            <a:chExt cx="2394857" cy="307777"/>
          </a:xfrm>
        </p:grpSpPr>
        <p:sp>
          <p:nvSpPr>
            <p:cNvPr id="4" name="矩形: 圆角 3"/>
            <p:cNvSpPr/>
            <p:nvPr/>
          </p:nvSpPr>
          <p:spPr>
            <a:xfrm>
              <a:off x="1498547" y="5047266"/>
              <a:ext cx="2394857" cy="29063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3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24717" y="5033351"/>
              <a:ext cx="1261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位置数据</a:t>
              </a:r>
              <a:endParaRPr lang="zh-CN" altLang="en-US" sz="1400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92402" y="2489343"/>
            <a:ext cx="2394857" cy="307777"/>
            <a:chOff x="5016732" y="2395171"/>
            <a:chExt cx="2394857" cy="307777"/>
          </a:xfrm>
        </p:grpSpPr>
        <p:sp>
          <p:nvSpPr>
            <p:cNvPr id="15" name="矩形: 圆角 14"/>
            <p:cNvSpPr/>
            <p:nvPr/>
          </p:nvSpPr>
          <p:spPr>
            <a:xfrm>
              <a:off x="5016732" y="2412316"/>
              <a:ext cx="2394857" cy="29063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3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583217" y="2395171"/>
              <a:ext cx="1261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结果反馈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21416" y="3099141"/>
            <a:ext cx="28104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服务端计算并发送除己方英雄机以外所有飞机的位置数据。频率为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次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/s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客户端计算实时的英雄机位置数据，并接收服务端的其他数据。客户端会判定碰撞并向服务端发出碰撞信息。模型坐标平滑变化，碰撞体坐标立即生效。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884178" y="4316570"/>
            <a:ext cx="4102100" cy="4102100"/>
            <a:chOff x="4012095" y="3712155"/>
            <a:chExt cx="4102100" cy="4102100"/>
          </a:xfrm>
        </p:grpSpPr>
        <p:grpSp>
          <p:nvGrpSpPr>
            <p:cNvPr id="6" name="组合 5"/>
            <p:cNvGrpSpPr/>
            <p:nvPr/>
          </p:nvGrpSpPr>
          <p:grpSpPr>
            <a:xfrm>
              <a:off x="4012095" y="3712155"/>
              <a:ext cx="4102100" cy="4102100"/>
              <a:chOff x="3846360" y="3251200"/>
              <a:chExt cx="4102100" cy="4102100"/>
            </a:xfrm>
          </p:grpSpPr>
          <p:sp>
            <p:nvSpPr>
              <p:cNvPr id="5" name="空心弧 4"/>
              <p:cNvSpPr/>
              <p:nvPr/>
            </p:nvSpPr>
            <p:spPr>
              <a:xfrm>
                <a:off x="3846360" y="3251200"/>
                <a:ext cx="4102100" cy="4102100"/>
              </a:xfrm>
              <a:prstGeom prst="blockArc">
                <a:avLst>
                  <a:gd name="adj1" fmla="val 10800000"/>
                  <a:gd name="adj2" fmla="val 170257"/>
                  <a:gd name="adj3" fmla="val 5211"/>
                </a:avLst>
              </a:prstGeom>
              <a:gradFill>
                <a:gsLst>
                  <a:gs pos="100000">
                    <a:schemeClr val="accent2"/>
                  </a:gs>
                  <a:gs pos="0">
                    <a:schemeClr val="accent3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空心弧 36"/>
              <p:cNvSpPr/>
              <p:nvPr/>
            </p:nvSpPr>
            <p:spPr>
              <a:xfrm>
                <a:off x="3846360" y="3251200"/>
                <a:ext cx="4102100" cy="4102100"/>
              </a:xfrm>
              <a:prstGeom prst="blockArc">
                <a:avLst>
                  <a:gd name="adj1" fmla="val 12973104"/>
                  <a:gd name="adj2" fmla="val 170257"/>
                  <a:gd name="adj3" fmla="val 5211"/>
                </a:avLst>
              </a:prstGeom>
              <a:gradFill>
                <a:gsLst>
                  <a:gs pos="3000">
                    <a:schemeClr val="accent2"/>
                  </a:gs>
                  <a:gs pos="63000">
                    <a:schemeClr val="accent3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空心弧 35"/>
              <p:cNvSpPr/>
              <p:nvPr/>
            </p:nvSpPr>
            <p:spPr>
              <a:xfrm>
                <a:off x="3846360" y="3251200"/>
                <a:ext cx="4102100" cy="4102100"/>
              </a:xfrm>
              <a:prstGeom prst="blockArc">
                <a:avLst>
                  <a:gd name="adj1" fmla="val 16394017"/>
                  <a:gd name="adj2" fmla="val 170257"/>
                  <a:gd name="adj3" fmla="val 5211"/>
                </a:avLst>
              </a:prstGeom>
              <a:solidFill>
                <a:srgbClr val="67F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弦形 6"/>
            <p:cNvSpPr/>
            <p:nvPr/>
          </p:nvSpPr>
          <p:spPr>
            <a:xfrm>
              <a:off x="4372609" y="4090719"/>
              <a:ext cx="3338360" cy="3338360"/>
            </a:xfrm>
            <a:prstGeom prst="chord">
              <a:avLst>
                <a:gd name="adj1" fmla="val 10617589"/>
                <a:gd name="adj2" fmla="val 163579"/>
              </a:avLst>
            </a:prstGeom>
            <a:solidFill>
              <a:schemeClr val="bg2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780224" y="464002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71270"/>
                  </a:solidFill>
                  <a:cs typeface="+mn-ea"/>
                  <a:sym typeface="+mn-lt"/>
                </a:rPr>
                <a:t>服务端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4821574" y="5090924"/>
              <a:ext cx="25468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4"/>
                  </a:solidFill>
                  <a:cs typeface="+mn-ea"/>
                  <a:sym typeface="+mn-lt"/>
                </a:rPr>
                <a:t>Requests and Response</a:t>
              </a:r>
              <a:endParaRPr lang="zh-CN" altLang="en-US" sz="1600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40580" y="464002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71270"/>
                  </a:solidFill>
                  <a:cs typeface="+mn-ea"/>
                  <a:sym typeface="+mn-lt"/>
                </a:rPr>
                <a:t>客户端</a:t>
              </a:r>
            </a:p>
          </p:txBody>
        </p:sp>
      </p:grpSp>
      <p:cxnSp>
        <p:nvCxnSpPr>
          <p:cNvPr id="27" name="直接箭头连接符 26"/>
          <p:cNvCxnSpPr>
            <a:stCxn id="40" idx="3"/>
            <a:endCxn id="20" idx="1"/>
          </p:cNvCxnSpPr>
          <p:nvPr/>
        </p:nvCxnSpPr>
        <p:spPr>
          <a:xfrm>
            <a:off x="5760303" y="5475276"/>
            <a:ext cx="3523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575308" y="2628978"/>
            <a:ext cx="2480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物理碰撞由客户端计算，反馈给服务端执行碰撞逻辑。客户端限制碰撞数据包发送频率，以减轻服务器压力。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106239" y="3002215"/>
            <a:ext cx="24804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服务端根据碰撞情况进行敌机以及其他物品的生成、扣血、销毁操作，并且同新的位置信息返回给客户端。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客户端接收新的位置信息，继续接收用户输入进行下一次循环。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23" y="0"/>
            <a:ext cx="9295279" cy="68580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5360068" y="1672389"/>
            <a:ext cx="202130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128711" y="1672389"/>
            <a:ext cx="0" cy="17145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538598" y="3386889"/>
            <a:ext cx="559011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1588168" y="1672389"/>
            <a:ext cx="0" cy="17145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588168" y="1672389"/>
            <a:ext cx="2346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8337885" y="2827420"/>
            <a:ext cx="0" cy="685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8337885" y="5137483"/>
            <a:ext cx="0" cy="685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100889" y="4676147"/>
            <a:ext cx="4620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服务端游戏循环类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9886" y="285462"/>
            <a:ext cx="402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服务端游戏循环流程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85" y="285750"/>
            <a:ext cx="3829050" cy="6348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图片 1" descr="%Q[3$GOZWFT7$M8RKJA$)I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" y="869950"/>
            <a:ext cx="2975610" cy="2491105"/>
          </a:xfrm>
          <a:prstGeom prst="rect">
            <a:avLst/>
          </a:prstGeom>
        </p:spPr>
      </p:pic>
      <p:pic>
        <p:nvPicPr>
          <p:cNvPr id="3" name="图片 2" descr="CAAEDA1@D7]{4D%CW2YL5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835" y="869950"/>
            <a:ext cx="3187065" cy="2491105"/>
          </a:xfrm>
          <a:prstGeom prst="rect">
            <a:avLst/>
          </a:prstGeom>
        </p:spPr>
      </p:pic>
      <p:pic>
        <p:nvPicPr>
          <p:cNvPr id="4" name="图片 3" descr="%808ZIAEDD9S46P}]T6TS@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065" y="3453765"/>
            <a:ext cx="4271010" cy="3209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7718931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654845" y="1686284"/>
            <a:ext cx="1041400" cy="985448"/>
            <a:chOff x="1697487" y="1164913"/>
            <a:chExt cx="1041400" cy="1041400"/>
          </a:xfrm>
        </p:grpSpPr>
        <p:sp>
          <p:nvSpPr>
            <p:cNvPr id="3" name="Oval 1"/>
            <p:cNvSpPr/>
            <p:nvPr/>
          </p:nvSpPr>
          <p:spPr>
            <a:xfrm>
              <a:off x="1697487" y="1164913"/>
              <a:ext cx="1041400" cy="1041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>
                <a:defRPr/>
              </a:pPr>
              <a:endParaRPr lang="id-ID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4" name="图片 3" descr="图标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656" y="1322082"/>
              <a:ext cx="727062" cy="727062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10425071" y="2686353"/>
            <a:ext cx="1041400" cy="985448"/>
            <a:chOff x="7200443" y="1945964"/>
            <a:chExt cx="1041400" cy="1041400"/>
          </a:xfrm>
        </p:grpSpPr>
        <p:sp>
          <p:nvSpPr>
            <p:cNvPr id="8" name="Oval 4"/>
            <p:cNvSpPr/>
            <p:nvPr/>
          </p:nvSpPr>
          <p:spPr>
            <a:xfrm>
              <a:off x="7200443" y="1945964"/>
              <a:ext cx="1041400" cy="1041400"/>
            </a:xfrm>
            <a:prstGeom prst="ellipse">
              <a:avLst/>
            </a:prstGeom>
            <a:gradFill>
              <a:gsLst>
                <a:gs pos="0">
                  <a:srgbClr val="AF76B0"/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>
                <a:defRPr/>
              </a:pPr>
              <a:endParaRPr lang="id-ID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9" name="图片 8" descr="图标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628" y="2049144"/>
              <a:ext cx="769030" cy="769030"/>
            </a:xfrm>
            <a:prstGeom prst="rect">
              <a:avLst/>
            </a:prstGeom>
          </p:spPr>
        </p:pic>
      </p:grpSp>
      <p:cxnSp>
        <p:nvCxnSpPr>
          <p:cNvPr id="12" name="连接符: 曲线 11"/>
          <p:cNvCxnSpPr>
            <a:stCxn id="3" idx="6"/>
            <a:endCxn id="8" idx="2"/>
          </p:cNvCxnSpPr>
          <p:nvPr/>
        </p:nvCxnSpPr>
        <p:spPr>
          <a:xfrm>
            <a:off x="3696245" y="2179008"/>
            <a:ext cx="6728826" cy="1000069"/>
          </a:xfrm>
          <a:prstGeom prst="curved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653584" y="1228367"/>
            <a:ext cx="6112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服务端与客户端握手：客户端发送游戏请求</a:t>
            </a:r>
            <a:r>
              <a:rPr lang="en-US" altLang="zh-CN" dirty="0">
                <a:solidFill>
                  <a:schemeClr val="bg1"/>
                </a:solidFill>
              </a:rPr>
              <a:t>-&gt;</a:t>
            </a:r>
            <a:r>
              <a:rPr lang="zh-CN" altLang="en-US" dirty="0">
                <a:solidFill>
                  <a:schemeClr val="bg1"/>
                </a:solidFill>
              </a:rPr>
              <a:t>服务端广播游戏信息</a:t>
            </a:r>
            <a:r>
              <a:rPr lang="en-US" altLang="zh-CN" dirty="0">
                <a:solidFill>
                  <a:schemeClr val="bg1"/>
                </a:solidFill>
              </a:rPr>
              <a:t>-&gt;</a:t>
            </a:r>
            <a:r>
              <a:rPr lang="zh-CN" altLang="en-US" dirty="0">
                <a:solidFill>
                  <a:schemeClr val="bg1"/>
                </a:solidFill>
              </a:rPr>
              <a:t>客户端发送确认消息</a:t>
            </a:r>
            <a:r>
              <a:rPr lang="en-US" altLang="zh-CN" dirty="0">
                <a:solidFill>
                  <a:schemeClr val="bg1"/>
                </a:solidFill>
              </a:rPr>
              <a:t>-&gt;</a:t>
            </a:r>
            <a:r>
              <a:rPr lang="zh-CN" altLang="en-US" dirty="0">
                <a:solidFill>
                  <a:schemeClr val="bg1"/>
                </a:solidFill>
              </a:rPr>
              <a:t>服务端宣布游戏开始，随后两端进入游戏循环。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562791" y="4288654"/>
            <a:ext cx="1041400" cy="985448"/>
            <a:chOff x="1697487" y="1164913"/>
            <a:chExt cx="1041400" cy="1041400"/>
          </a:xfrm>
        </p:grpSpPr>
        <p:sp>
          <p:nvSpPr>
            <p:cNvPr id="16" name="Oval 1"/>
            <p:cNvSpPr/>
            <p:nvPr/>
          </p:nvSpPr>
          <p:spPr>
            <a:xfrm>
              <a:off x="1697487" y="1164913"/>
              <a:ext cx="1041400" cy="1041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>
                <a:defRPr/>
              </a:pPr>
              <a:endParaRPr lang="id-ID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17" name="图片 16" descr="图标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656" y="1322082"/>
              <a:ext cx="727062" cy="727062"/>
            </a:xfrm>
            <a:prstGeom prst="rect">
              <a:avLst/>
            </a:prstGeom>
          </p:spPr>
        </p:pic>
      </p:grpSp>
      <p:cxnSp>
        <p:nvCxnSpPr>
          <p:cNvPr id="19" name="连接符: 曲线 18"/>
          <p:cNvCxnSpPr>
            <a:stCxn id="8" idx="3"/>
            <a:endCxn id="16" idx="6"/>
          </p:cNvCxnSpPr>
          <p:nvPr/>
        </p:nvCxnSpPr>
        <p:spPr>
          <a:xfrm rot="5400000">
            <a:off x="6463940" y="667737"/>
            <a:ext cx="1253893" cy="6973389"/>
          </a:xfrm>
          <a:prstGeom prst="curved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99474" y="3124267"/>
            <a:ext cx="6415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2.</a:t>
            </a:r>
            <a:r>
              <a:rPr lang="zh-CN" altLang="en-US" sz="2000" dirty="0">
                <a:solidFill>
                  <a:schemeClr val="bg1"/>
                </a:solidFill>
              </a:rPr>
              <a:t>循环内按照组件生命周期依次添加、更新、销毁组件，每周期开始时处理所有接收到的数据包，结束时发送有变更的数据包。服务端帧速率为</a:t>
            </a:r>
            <a:r>
              <a:rPr lang="en-US" altLang="zh-CN" sz="2000" dirty="0">
                <a:solidFill>
                  <a:schemeClr val="bg1"/>
                </a:solidFill>
              </a:rPr>
              <a:t>20</a:t>
            </a:r>
            <a:r>
              <a:rPr lang="zh-CN" altLang="en-US" sz="2000" dirty="0">
                <a:solidFill>
                  <a:schemeClr val="bg1"/>
                </a:solidFill>
              </a:rPr>
              <a:t>，客户端帧速率为</a:t>
            </a:r>
            <a:r>
              <a:rPr lang="en-US" altLang="zh-CN" sz="2000" dirty="0">
                <a:solidFill>
                  <a:schemeClr val="bg1"/>
                </a:solidFill>
              </a:rPr>
              <a:t>60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</a:p>
        </p:txBody>
      </p:sp>
      <p:cxnSp>
        <p:nvCxnSpPr>
          <p:cNvPr id="30" name="连接符: 曲线 29"/>
          <p:cNvCxnSpPr>
            <a:stCxn id="16" idx="5"/>
            <a:endCxn id="8" idx="4"/>
          </p:cNvCxnSpPr>
          <p:nvPr/>
        </p:nvCxnSpPr>
        <p:spPr>
          <a:xfrm rot="5400000" flipH="1" flipV="1">
            <a:off x="6469733" y="653749"/>
            <a:ext cx="1457985" cy="7494089"/>
          </a:xfrm>
          <a:prstGeom prst="curvedConnector3">
            <a:avLst>
              <a:gd name="adj1" fmla="val -25577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990203" y="5532219"/>
            <a:ext cx="6415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3.</a:t>
            </a:r>
            <a:r>
              <a:rPr lang="zh-CN" altLang="en-US" sz="2000" dirty="0">
                <a:solidFill>
                  <a:schemeClr val="bg1"/>
                </a:solidFill>
              </a:rPr>
              <a:t>触发关键事件（如英雄机死亡）时结束循环，服务端广播游戏结果并结束游戏，客户端展示结果并返回大厅。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-1362215" y="-2568304"/>
            <a:ext cx="4979876" cy="4979876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044607" y="502838"/>
            <a:ext cx="452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gradFill>
                  <a:gsLst>
                    <a:gs pos="100000">
                      <a:schemeClr val="accent2"/>
                    </a:gs>
                    <a:gs pos="0">
                      <a:schemeClr val="accent3"/>
                    </a:gs>
                  </a:gsLst>
                  <a:lin ang="3000000" scaled="0"/>
                </a:gradFill>
                <a:cs typeface="+mn-ea"/>
                <a:sym typeface="+mn-lt"/>
              </a:rPr>
              <a:t>可视化总体流程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8" cstate="screen"/>
          <a:srcRect l="12861" r="12861"/>
          <a:stretch>
            <a:fillRect/>
          </a:stretch>
        </p:blipFill>
        <p:spPr>
          <a:xfrm>
            <a:off x="2268956" y="0"/>
            <a:ext cx="7654088" cy="6858000"/>
          </a:xfrm>
          <a:custGeom>
            <a:avLst/>
            <a:gdLst>
              <a:gd name="connsiteX0" fmla="*/ 1749684 w 7654088"/>
              <a:gd name="connsiteY0" fmla="*/ 0 h 6858000"/>
              <a:gd name="connsiteX1" fmla="*/ 5904404 w 7654088"/>
              <a:gd name="connsiteY1" fmla="*/ 0 h 6858000"/>
              <a:gd name="connsiteX2" fmla="*/ 5966781 w 7654088"/>
              <a:gd name="connsiteY2" fmla="*/ 39989 h 6858000"/>
              <a:gd name="connsiteX3" fmla="*/ 7654088 w 7654088"/>
              <a:gd name="connsiteY3" fmla="*/ 3213434 h 6858000"/>
              <a:gd name="connsiteX4" fmla="*/ 5142910 w 7654088"/>
              <a:gd name="connsiteY4" fmla="*/ 6808254 h 6858000"/>
              <a:gd name="connsiteX5" fmla="*/ 4995890 w 7654088"/>
              <a:gd name="connsiteY5" fmla="*/ 6858000 h 6858000"/>
              <a:gd name="connsiteX6" fmla="*/ 2658198 w 7654088"/>
              <a:gd name="connsiteY6" fmla="*/ 6858000 h 6858000"/>
              <a:gd name="connsiteX7" fmla="*/ 2511178 w 7654088"/>
              <a:gd name="connsiteY7" fmla="*/ 6808254 h 6858000"/>
              <a:gd name="connsiteX8" fmla="*/ 0 w 7654088"/>
              <a:gd name="connsiteY8" fmla="*/ 3213434 h 6858000"/>
              <a:gd name="connsiteX9" fmla="*/ 1687308 w 7654088"/>
              <a:gd name="connsiteY9" fmla="*/ 399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54088" h="6858000">
                <a:moveTo>
                  <a:pt x="1749684" y="0"/>
                </a:moveTo>
                <a:lnTo>
                  <a:pt x="5904404" y="0"/>
                </a:lnTo>
                <a:lnTo>
                  <a:pt x="5966781" y="39989"/>
                </a:lnTo>
                <a:cubicBezTo>
                  <a:pt x="6984781" y="727737"/>
                  <a:pt x="7654088" y="1892423"/>
                  <a:pt x="7654088" y="3213434"/>
                </a:cubicBezTo>
                <a:cubicBezTo>
                  <a:pt x="7654088" y="4864698"/>
                  <a:pt x="6608296" y="6271705"/>
                  <a:pt x="5142910" y="6808254"/>
                </a:cubicBezTo>
                <a:lnTo>
                  <a:pt x="4995890" y="6858000"/>
                </a:lnTo>
                <a:lnTo>
                  <a:pt x="2658198" y="6858000"/>
                </a:lnTo>
                <a:lnTo>
                  <a:pt x="2511178" y="6808254"/>
                </a:lnTo>
                <a:cubicBezTo>
                  <a:pt x="1045793" y="6271705"/>
                  <a:pt x="0" y="4864698"/>
                  <a:pt x="0" y="3213434"/>
                </a:cubicBezTo>
                <a:cubicBezTo>
                  <a:pt x="0" y="1892423"/>
                  <a:pt x="669307" y="727737"/>
                  <a:pt x="1687308" y="39989"/>
                </a:cubicBez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3755858" y="1132971"/>
            <a:ext cx="4680284" cy="4680284"/>
          </a:xfrm>
          <a:prstGeom prst="ellipse">
            <a:avLst/>
          </a:prstGeom>
          <a:solidFill>
            <a:srgbClr val="37355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PA_库_文本框 22"/>
          <p:cNvSpPr txBox="1"/>
          <p:nvPr>
            <p:custDataLst>
              <p:tags r:id="rId1"/>
            </p:custDataLst>
          </p:nvPr>
        </p:nvSpPr>
        <p:spPr>
          <a:xfrm>
            <a:off x="3323945" y="2371747"/>
            <a:ext cx="55714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cs typeface="+mn-ea"/>
                <a:sym typeface="+mn-lt"/>
              </a:rPr>
              <a:t>Thanks </a:t>
            </a:r>
            <a:endParaRPr lang="zh-CN" altLang="en-US" sz="11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7" name="PA_库_图片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screen"/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29" name="PA_库_图片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screen"/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0" name="PA_库_图片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screen"/>
          <a:stretch>
            <a:fillRect/>
          </a:stretch>
        </p:blipFill>
        <p:spPr>
          <a:xfrm>
            <a:off x="10851462" y="759124"/>
            <a:ext cx="678818" cy="358503"/>
          </a:xfrm>
          <a:prstGeom prst="rect">
            <a:avLst/>
          </a:prstGeom>
        </p:spPr>
      </p:pic>
      <p:pic>
        <p:nvPicPr>
          <p:cNvPr id="32" name="PA_库_图片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screen"/>
          <a:stretch>
            <a:fillRect/>
          </a:stretch>
        </p:blipFill>
        <p:spPr>
          <a:xfrm>
            <a:off x="8339859" y="1259561"/>
            <a:ext cx="1872768" cy="954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710935" y="912871"/>
            <a:ext cx="4770130" cy="5032258"/>
          </a:xfrm>
          <a:prstGeom prst="rect">
            <a:avLst/>
          </a:prstGeom>
        </p:spPr>
      </p:pic>
      <p:sp>
        <p:nvSpPr>
          <p:cNvPr id="8" name="PA_库_文本框 22"/>
          <p:cNvSpPr txBox="1"/>
          <p:nvPr>
            <p:custDataLst>
              <p:tags r:id="rId1"/>
            </p:custDataLst>
          </p:nvPr>
        </p:nvSpPr>
        <p:spPr>
          <a:xfrm>
            <a:off x="4136064" y="2607690"/>
            <a:ext cx="3919871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cs typeface="+mn-ea"/>
                <a:sym typeface="+mn-lt"/>
              </a:rPr>
              <a:t>项目内容及阶段性成果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531007" y="952187"/>
            <a:ext cx="3971170" cy="2025150"/>
          </a:xfrm>
          <a:prstGeom prst="rect">
            <a:avLst/>
          </a:prstGeom>
        </p:spPr>
      </p:pic>
      <p:pic>
        <p:nvPicPr>
          <p:cNvPr id="12" name="PA_库_图片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screen"/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13" name="PA_库_图片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screen"/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827814" y="-21327"/>
            <a:ext cx="6800049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534667" y="3562903"/>
            <a:ext cx="7262604" cy="7262604"/>
          </a:xfrm>
          <a:prstGeom prst="ellipse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2682980" y="2427678"/>
            <a:ext cx="675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游戏玩法立足于传统飞机大战，加入双人对抗和多种玩法创新。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97341" y="2838595"/>
            <a:ext cx="2773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gradFill>
                  <a:gsLst>
                    <a:gs pos="0">
                      <a:srgbClr val="AF76B0"/>
                    </a:gs>
                    <a:gs pos="100000">
                      <a:srgbClr val="00B0F0"/>
                    </a:gs>
                  </a:gsLst>
                  <a:lin ang="5400000" scaled="1"/>
                </a:gradFill>
                <a:cs typeface="+mn-ea"/>
                <a:sym typeface="+mn-lt"/>
              </a:rPr>
              <a:t>突破传统玩法的弹幕射击游戏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51263" y="4188234"/>
            <a:ext cx="2085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gradFill>
                  <a:gsLst>
                    <a:gs pos="0">
                      <a:srgbClr val="AF76B0"/>
                    </a:gs>
                    <a:gs pos="100000">
                      <a:srgbClr val="00B0F0"/>
                    </a:gs>
                  </a:gsLst>
                  <a:lin ang="5400000" scaled="1"/>
                </a:gradFill>
                <a:cs typeface="+mn-ea"/>
                <a:sym typeface="+mn-lt"/>
              </a:rPr>
              <a:t>游戏引擎开发与优化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55555" y="4238885"/>
            <a:ext cx="2085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gradFill>
                  <a:gsLst>
                    <a:gs pos="0">
                      <a:srgbClr val="AF76B0"/>
                    </a:gs>
                    <a:gs pos="100000">
                      <a:srgbClr val="00B0F0"/>
                    </a:gs>
                  </a:gsLst>
                  <a:lin ang="5400000" scaled="1"/>
                </a:gradFill>
                <a:cs typeface="+mn-ea"/>
                <a:sym typeface="+mn-lt"/>
              </a:rPr>
              <a:t>多平台适配与性能优化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81824" y="3284870"/>
            <a:ext cx="3402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由于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"Fleet Encounter"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计划在多个平台上推出，我们将进行多平台适配的研究，确保游戏在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PC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、移动设备上都能够充分发挥其优势。同时，进行性能优化，使得游戏在不同硬件配置下都能够有良好的表现。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1761" y="3506993"/>
            <a:ext cx="340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这包括图形引擎、物理引擎和网络引擎等方面的优化，以确保游戏在各个平台上都能够实现流畅的运行，并提供高度真实感的游戏画面。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8" grpId="0"/>
      <p:bldP spid="18" grpId="1"/>
      <p:bldP spid="19" grpId="0"/>
      <p:bldP spid="19" grpId="1"/>
      <p:bldP spid="20" grpId="0"/>
      <p:bldP spid="20" grpId="1"/>
      <p:bldP spid="22" grpId="0"/>
      <p:bldP spid="22" grpId="1"/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606062" y="770021"/>
            <a:ext cx="4979876" cy="4979876"/>
          </a:xfrm>
          <a:prstGeom prst="rect">
            <a:avLst/>
          </a:prstGeom>
        </p:spPr>
      </p:pic>
      <p:sp>
        <p:nvSpPr>
          <p:cNvPr id="8" name="PA_库_文本框 22"/>
          <p:cNvSpPr txBox="1"/>
          <p:nvPr>
            <p:custDataLst>
              <p:tags r:id="rId1"/>
            </p:custDataLst>
          </p:nvPr>
        </p:nvSpPr>
        <p:spPr>
          <a:xfrm>
            <a:off x="3310269" y="2659794"/>
            <a:ext cx="557146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2">
                    <a:lumMod val="85000"/>
                  </a:schemeClr>
                </a:solidFill>
                <a:cs typeface="+mn-ea"/>
                <a:sym typeface="+mn-lt"/>
              </a:rPr>
              <a:t>核心内容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531007" y="952920"/>
            <a:ext cx="3971170" cy="2023684"/>
          </a:xfrm>
          <a:prstGeom prst="rect">
            <a:avLst/>
          </a:prstGeom>
        </p:spPr>
      </p:pic>
      <p:pic>
        <p:nvPicPr>
          <p:cNvPr id="13" name="PA_库_图片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screen"/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615572" y="5378071"/>
            <a:ext cx="1113568" cy="743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界面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59" y="1464288"/>
            <a:ext cx="6995481" cy="3929424"/>
          </a:xfrm>
          <a:prstGeom prst="rect">
            <a:avLst/>
          </a:prstGeom>
        </p:spPr>
      </p:pic>
      <p:cxnSp>
        <p:nvCxnSpPr>
          <p:cNvPr id="34" name="直接箭头连接符 33"/>
          <p:cNvCxnSpPr/>
          <p:nvPr/>
        </p:nvCxnSpPr>
        <p:spPr>
          <a:xfrm flipH="1" flipV="1">
            <a:off x="2125683" y="1163782"/>
            <a:ext cx="1104405" cy="866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479352" y="7944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分数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H="1">
            <a:off x="1864426" y="3734790"/>
            <a:ext cx="1300348" cy="213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38199" y="3841667"/>
            <a:ext cx="120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对战信息</a:t>
            </a:r>
          </a:p>
        </p:txBody>
      </p:sp>
      <p:cxnSp>
        <p:nvCxnSpPr>
          <p:cNvPr id="69" name="直接箭头连接符 68"/>
          <p:cNvCxnSpPr/>
          <p:nvPr/>
        </p:nvCxnSpPr>
        <p:spPr>
          <a:xfrm>
            <a:off x="3360717" y="5159829"/>
            <a:ext cx="0" cy="6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2907708" y="581890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信息区</a:t>
            </a:r>
          </a:p>
        </p:txBody>
      </p:sp>
      <p:cxnSp>
        <p:nvCxnSpPr>
          <p:cNvPr id="73" name="直接箭头连接符 72"/>
          <p:cNvCxnSpPr/>
          <p:nvPr/>
        </p:nvCxnSpPr>
        <p:spPr>
          <a:xfrm>
            <a:off x="6095999" y="5219205"/>
            <a:ext cx="0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5010605" y="5860473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游戏区（</a:t>
            </a:r>
            <a:r>
              <a:rPr lang="en-US" altLang="zh-CN" dirty="0">
                <a:solidFill>
                  <a:schemeClr val="bg1"/>
                </a:solidFill>
              </a:rPr>
              <a:t>900x900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8870868" y="5260769"/>
            <a:ext cx="0" cy="59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8432286" y="58604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控制区</a:t>
            </a:r>
          </a:p>
        </p:txBody>
      </p:sp>
      <p:cxnSp>
        <p:nvCxnSpPr>
          <p:cNvPr id="77" name="直接箭头连接符 76"/>
          <p:cNvCxnSpPr/>
          <p:nvPr/>
        </p:nvCxnSpPr>
        <p:spPr>
          <a:xfrm>
            <a:off x="9155875" y="4987636"/>
            <a:ext cx="825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9918334" y="480297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核弹（道具）按钮</a:t>
            </a:r>
          </a:p>
        </p:txBody>
      </p:sp>
      <p:cxnSp>
        <p:nvCxnSpPr>
          <p:cNvPr id="79" name="直接箭头连接符 78"/>
          <p:cNvCxnSpPr/>
          <p:nvPr/>
        </p:nvCxnSpPr>
        <p:spPr>
          <a:xfrm flipV="1">
            <a:off x="9027228" y="3327092"/>
            <a:ext cx="835229" cy="50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9027228" y="3237026"/>
            <a:ext cx="83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8965870" y="2642260"/>
            <a:ext cx="908462" cy="50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9862457" y="2642260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僚机选择按钮，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选中后可在游戏区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释放僚机，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CD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效果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需另行设计（仅多人）</a:t>
            </a:r>
          </a:p>
        </p:txBody>
      </p:sp>
      <p:cxnSp>
        <p:nvCxnSpPr>
          <p:cNvPr id="83" name="直接箭头连接符 82"/>
          <p:cNvCxnSpPr/>
          <p:nvPr/>
        </p:nvCxnSpPr>
        <p:spPr>
          <a:xfrm flipV="1">
            <a:off x="8965870" y="1597231"/>
            <a:ext cx="1086514" cy="50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10078019" y="13128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暂停按钮（仅单人）</a:t>
            </a:r>
          </a:p>
        </p:txBody>
      </p:sp>
      <p:cxnSp>
        <p:nvCxnSpPr>
          <p:cNvPr id="85" name="直接箭头连接符 84"/>
          <p:cNvCxnSpPr/>
          <p:nvPr/>
        </p:nvCxnSpPr>
        <p:spPr>
          <a:xfrm flipV="1">
            <a:off x="7483642" y="794450"/>
            <a:ext cx="655721" cy="80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7239116" y="45445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背景需向下流动（已实现）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英雄机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28925"/>
            <a:ext cx="971550" cy="1200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98889" y="2136338"/>
            <a:ext cx="699422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通过键盘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WASD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控制移动，按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shift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可加速移动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正常状态下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hero1.png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hero2.png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来回切换，间隔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0.16s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帧）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仅机身为碰撞体，机翼不参与碰撞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从英雄机中央发射子弹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血量为碰撞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每次受击触发无敌时间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秒，期间播放无敌动画（高频闪烁）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死亡后游戏结束，多人游戏时断定胜负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敌机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僚机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964099" y="2136338"/>
            <a:ext cx="82638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单人模式对英雄机造成碰撞伤害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多人模式对方僚机对己方英雄机造成碰撞伤害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接受子弹伤害（多人模式仅接受对方子弹伤害），受击时播放受击动画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单人模式由系统释放，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坐标随机，多人模式时由玩家释放，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坐标由玩家指定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己方僚机向上飞行，方向与原图相反，敌机向下飞行，方向与原图相同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6110" y="28892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敌机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僚机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05" y="1957388"/>
            <a:ext cx="542925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87" y="1690688"/>
            <a:ext cx="657225" cy="942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670" y="728663"/>
            <a:ext cx="1609725" cy="2457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1572" y="3429000"/>
            <a:ext cx="24929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血量：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分数：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1000</a:t>
            </a: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出现频率：高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·cd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（多人模式）：短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移速：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0.6–1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屏幕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91796" y="3429000"/>
            <a:ext cx="26084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血量：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分数：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6000</a:t>
            </a: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出现频率：中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·cd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（多人模式）：中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移速：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0.4-0.6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屏幕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73204" y="3422984"/>
            <a:ext cx="295465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血量：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分数：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30000</a:t>
            </a: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出现频率：低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·cd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（多人模式）：长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移速：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0.2-0.4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屏幕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/s</a:t>
            </a: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正常状态有动画和飞行音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道具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18262" y="2381527"/>
            <a:ext cx="5955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按固定区间的频率刷新，刷新时播放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out_porp.mp3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音频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·x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坐标随机，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坐标运动如图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英雄机碰撞拾取道具，拾取时播放对应音频及闪烁动画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59" y="2205791"/>
            <a:ext cx="1014211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G视频"/>
  <p:tag name="COMMONDATA" val="eyJoZGlkIjoiODAxM2QwZWFlNjY3OTZkNzJmYzdjYmE2OGNmOTNkM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PPT汇 ：www.ppthui.com">
  <a:themeElements>
    <a:clrScheme name="自定义 57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3FBAE5"/>
      </a:accent1>
      <a:accent2>
        <a:srgbClr val="34D4D8"/>
      </a:accent2>
      <a:accent3>
        <a:srgbClr val="CB63E7"/>
      </a:accent3>
      <a:accent4>
        <a:srgbClr val="34D4D8"/>
      </a:accent4>
      <a:accent5>
        <a:srgbClr val="3FBAE5"/>
      </a:accent5>
      <a:accent6>
        <a:srgbClr val="34D4D8"/>
      </a:accent6>
      <a:hlink>
        <a:srgbClr val="FFFFFF"/>
      </a:hlink>
      <a:folHlink>
        <a:srgbClr val="595959"/>
      </a:folHlink>
    </a:clrScheme>
    <a:fontScheme name="1ysarx2u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957</Words>
  <Application>Microsoft Office PowerPoint</Application>
  <PresentationFormat>宽屏</PresentationFormat>
  <Paragraphs>137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黑体</vt:lpstr>
      <vt:lpstr>宋体</vt:lpstr>
      <vt:lpstr>Arial</vt:lpstr>
      <vt:lpstr>Calibri</vt:lpstr>
      <vt:lpstr>PPT汇 ：www.ppthui.com</vt:lpstr>
      <vt:lpstr>PowerPoint 演示文稿</vt:lpstr>
      <vt:lpstr>PowerPoint 演示文稿</vt:lpstr>
      <vt:lpstr>PowerPoint 演示文稿</vt:lpstr>
      <vt:lpstr>PowerPoint 演示文稿</vt:lpstr>
      <vt:lpstr>界面</vt:lpstr>
      <vt:lpstr>英雄机</vt:lpstr>
      <vt:lpstr>敌机/僚机</vt:lpstr>
      <vt:lpstr>敌机/僚机</vt:lpstr>
      <vt:lpstr>道具</vt:lpstr>
      <vt:lpstr>道具</vt:lpstr>
      <vt:lpstr>子弹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subject>www.2ppt.com-爱PPT提供资源下载</dc:subject>
  <dc:creator>www.2ppt.com-爱PPT提供资源下载</dc:creator>
  <dc:description>www.2ppt.com-爱PPT提供资源下载</dc:description>
  <cp:lastModifiedBy>Axis Ripper</cp:lastModifiedBy>
  <cp:revision>13</cp:revision>
  <dcterms:created xsi:type="dcterms:W3CDTF">2022-03-16T02:50:00Z</dcterms:created>
  <dcterms:modified xsi:type="dcterms:W3CDTF">2024-05-12T04:47:25Z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4DD43846485446D58615112D8446508F_13</vt:lpwstr>
  </property>
  <property fmtid="{D5CDD505-2E9C-101B-9397-08002B2CF9AE}" pid="3" name="KSOProductBuildVer">
    <vt:lpwstr>2052-12.1.0.16729</vt:lpwstr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2023-11-18T12:55:28Z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d4a5ab31-58ef-4e4a-9c38-f868f63e047e</vt:lpwstr>
  </property>
  <property fmtid="{D5CDD505-2E9C-101B-9397-08002B2CF9AE}" pid="9" name="MSIP_Label_defa4170-0d19-0005-0004-bc88714345d2_ActionId">
    <vt:lpwstr>8130668f-d9d9-4668-b214-2310442e10c8</vt:lpwstr>
  </property>
  <property fmtid="{D5CDD505-2E9C-101B-9397-08002B2CF9AE}" pid="10" name="MSIP_Label_defa4170-0d19-0005-0004-bc88714345d2_ContentBits">
    <vt:lpwstr>0</vt:lpwstr>
  </property>
</Properties>
</file>